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5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Clear Sans Regular Bold" panose="020B0604020202020204" charset="0"/>
      <p:regular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73146" autoAdjust="0"/>
  </p:normalViewPr>
  <p:slideViewPr>
    <p:cSldViewPr>
      <p:cViewPr>
        <p:scale>
          <a:sx n="50" d="100"/>
          <a:sy n="50" d="100"/>
        </p:scale>
        <p:origin x="53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rsh%20kumar%20Gupta\Desktop\Accenture\Submission%20Fi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rsh%20kumar%20Gupta\Desktop\Accenture\Submission%20Fi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[Submission File.xlsx]Total Scores by Category!PivotTable1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i="1"/>
              <a:t>Top 5 Category by Popularity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'Total Scores by Category'!$B$4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'Total Scores by Category'!$A$5:$A$10</c:f>
              <c:strCache>
                <c:ptCount val="5"/>
                <c:pt idx="0">
                  <c:v>food</c:v>
                </c:pt>
                <c:pt idx="1">
                  <c:v>technology</c:v>
                </c:pt>
                <c:pt idx="2">
                  <c:v>healthy eating</c:v>
                </c:pt>
                <c:pt idx="3">
                  <c:v>science</c:v>
                </c:pt>
                <c:pt idx="4">
                  <c:v>Animals</c:v>
                </c:pt>
              </c:strCache>
            </c:strRef>
          </c:cat>
          <c:val>
            <c:numRef>
              <c:f>'Total Scores by Category'!$B$5:$B$10</c:f>
              <c:numCache>
                <c:formatCode>General</c:formatCode>
                <c:ptCount val="5"/>
                <c:pt idx="0">
                  <c:v>61598</c:v>
                </c:pt>
                <c:pt idx="1">
                  <c:v>63035</c:v>
                </c:pt>
                <c:pt idx="2">
                  <c:v>63138</c:v>
                </c:pt>
                <c:pt idx="3">
                  <c:v>65405</c:v>
                </c:pt>
                <c:pt idx="4">
                  <c:v>68624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57-45E8-AA31-F822252364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48807880"/>
        <c:axId val="448804600"/>
      </c:barChart>
      <c:catAx>
        <c:axId val="4488078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804600"/>
        <c:crosses val="autoZero"/>
        <c:auto val="1"/>
        <c:lblAlgn val="ctr"/>
        <c:lblOffset val="100"/>
        <c:noMultiLvlLbl val="0"/>
      </c:catAx>
      <c:valAx>
        <c:axId val="4488046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807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[Submission File.xlsx]Visualization!PivotTable2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i="1"/>
              <a:t>Top 5 Category Popularity %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1.1859097073269886E-2"/>
              <c:y val="-0.18399253456041992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Healthy Eating </a:t>
                </a:r>
                <a:fld id="{53F66688-3EA8-498F-BB63-AA4AD7C6E4DF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-0.18463541150109034"/>
              <c:y val="-8.2061525397560606E-2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Food</a:t>
                </a:r>
              </a:p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387E60E1-CB27-4D5C-BE60-8ECEF04C51C3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0.13507737768379666"/>
              <c:y val="0.15398174978631551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Technology</a:t>
                </a:r>
                <a:r>
                  <a:rPr lang="en-US" baseline="0"/>
                  <a:t> </a:t>
                </a:r>
                <a:fld id="{F86B5762-9077-4C08-AFF5-9A464D22F29A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0.18695888214649944"/>
              <c:y val="-7.9828624363131082E-2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Science</a:t>
                </a:r>
                <a:r>
                  <a:rPr lang="en-US" baseline="0"/>
                  <a:t> </a:t>
                </a:r>
                <a:fld id="{6AA08ADF-F9BD-4F57-A8D4-854A67F6CB11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-0.18560486868092363"/>
              <c:y val="0.140090859524388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-0.18560486868092363"/>
              <c:y val="0.140090859524388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-0.18463541150109034"/>
              <c:y val="-8.2061525397560606E-2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Food</a:t>
                </a:r>
              </a:p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387E60E1-CB27-4D5C-BE60-8ECEF04C51C3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1.1859097073269886E-2"/>
              <c:y val="-0.18399253456041992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Healthy Eating </a:t>
                </a:r>
                <a:fld id="{53F66688-3EA8-498F-BB63-AA4AD7C6E4DF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0.18695888214649944"/>
              <c:y val="-7.9828624363131082E-2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Science</a:t>
                </a:r>
                <a:r>
                  <a:rPr lang="en-US" baseline="0"/>
                  <a:t> </a:t>
                </a:r>
                <a:fld id="{6AA08ADF-F9BD-4F57-A8D4-854A67F6CB11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0.13507737768379666"/>
              <c:y val="0.15398174978631551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Technology</a:t>
                </a:r>
                <a:r>
                  <a:rPr lang="en-US" baseline="0"/>
                  <a:t> </a:t>
                </a:r>
                <a:fld id="{F86B5762-9077-4C08-AFF5-9A464D22F29A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-0.18560486868092363"/>
              <c:y val="0.140090859524388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-0.18463541150109034"/>
              <c:y val="-8.2061525397560606E-2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Food</a:t>
                </a:r>
              </a:p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387E60E1-CB27-4D5C-BE60-8ECEF04C51C3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1.1859097073269886E-2"/>
              <c:y val="-0.18399253456041992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Healthy Eating </a:t>
                </a:r>
                <a:fld id="{53F66688-3EA8-498F-BB63-AA4AD7C6E4DF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0.18695888214649944"/>
              <c:y val="-7.9828624363131082E-2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Science</a:t>
                </a:r>
                <a:r>
                  <a:rPr lang="en-US" baseline="0"/>
                  <a:t> </a:t>
                </a:r>
                <a:fld id="{6AA08ADF-F9BD-4F57-A8D4-854A67F6CB11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dLbl>
          <c:idx val="0"/>
          <c:layout>
            <c:manualLayout>
              <c:x val="0.13507737768379666"/>
              <c:y val="0.15398174978631551"/>
            </c:manualLayout>
          </c:layout>
          <c:tx>
            <c:rich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Technology</a:t>
                </a:r>
                <a:r>
                  <a:rPr lang="en-US" baseline="0"/>
                  <a:t> </a:t>
                </a:r>
                <a:fld id="{F86B5762-9077-4C08-AFF5-9A464D22F29A}" type="VALUE">
                  <a:rPr lang="en-US" baseline="0"/>
                  <a:pPr>
                    <a:defRPr sz="1800" b="1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Visualization!$B$3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12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FEDD-4B9D-A30E-10418C5134C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FEDD-4B9D-A30E-10418C5134C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FEDD-4B9D-A30E-10418C5134C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FEDD-4B9D-A30E-10418C5134C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9-FEDD-4B9D-A30E-10418C5134CD}"/>
              </c:ext>
            </c:extLst>
          </c:dPt>
          <c:dLbls>
            <c:dLbl>
              <c:idx val="0"/>
              <c:layout>
                <c:manualLayout>
                  <c:x val="-0.18560486868092363"/>
                  <c:y val="0.1400908595243885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EDD-4B9D-A30E-10418C5134CD}"/>
                </c:ext>
              </c:extLst>
            </c:dLbl>
            <c:dLbl>
              <c:idx val="1"/>
              <c:layout>
                <c:manualLayout>
                  <c:x val="-0.18463541150109034"/>
                  <c:y val="-8.206152539756060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Food</a:t>
                    </a:r>
                  </a:p>
                  <a:p>
                    <a:r>
                      <a:rPr lang="en-US" baseline="0"/>
                      <a:t> </a:t>
                    </a:r>
                    <a:fld id="{387E60E1-CB27-4D5C-BE60-8ECEF04C51C3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EDD-4B9D-A30E-10418C5134CD}"/>
                </c:ext>
              </c:extLst>
            </c:dLbl>
            <c:dLbl>
              <c:idx val="2"/>
              <c:layout>
                <c:manualLayout>
                  <c:x val="1.1859097073269886E-2"/>
                  <c:y val="-0.18399253456041992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Healthy Eating </a:t>
                    </a:r>
                    <a:fld id="{53F66688-3EA8-498F-BB63-AA4AD7C6E4DF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EDD-4B9D-A30E-10418C5134CD}"/>
                </c:ext>
              </c:extLst>
            </c:dLbl>
            <c:dLbl>
              <c:idx val="3"/>
              <c:layout>
                <c:manualLayout>
                  <c:x val="0.18695888214649944"/>
                  <c:y val="-7.982862436313108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Science</a:t>
                    </a:r>
                    <a:r>
                      <a:rPr lang="en-US" baseline="0"/>
                      <a:t> </a:t>
                    </a:r>
                    <a:fld id="{6AA08ADF-F9BD-4F57-A8D4-854A67F6CB11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EDD-4B9D-A30E-10418C5134CD}"/>
                </c:ext>
              </c:extLst>
            </c:dLbl>
            <c:dLbl>
              <c:idx val="4"/>
              <c:layout>
                <c:manualLayout>
                  <c:x val="0.13507737768379666"/>
                  <c:y val="0.15398174978631551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Technology</a:t>
                    </a:r>
                    <a:r>
                      <a:rPr lang="en-US" baseline="0"/>
                      <a:t> </a:t>
                    </a:r>
                    <a:fld id="{F86B5762-9077-4C08-AFF5-9A464D22F29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EDD-4B9D-A30E-10418C5134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Visualization!$A$4:$A$9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Visualization!$B$4:$B$9</c:f>
              <c:numCache>
                <c:formatCode>0.00%</c:formatCode>
                <c:ptCount val="5"/>
                <c:pt idx="0">
                  <c:v>0.2153922419134961</c:v>
                </c:pt>
                <c:pt idx="1">
                  <c:v>0.19283678274879168</c:v>
                </c:pt>
                <c:pt idx="2">
                  <c:v>0.19481968025777668</c:v>
                </c:pt>
                <c:pt idx="3">
                  <c:v>0.20399058123683231</c:v>
                </c:pt>
                <c:pt idx="4">
                  <c:v>0.19296071384310323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EDD-4B9D-A30E-10418C5134C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2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8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40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3515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1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78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0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9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5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0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0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9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2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95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5.jpe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C0CCAC-0113-B127-28AA-FDD299F72A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28" y="1077895"/>
            <a:ext cx="7516906" cy="75169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2135141"/>
            <a:ext cx="5677467" cy="2484690"/>
            <a:chOff x="0" y="691990"/>
            <a:chExt cx="7569956" cy="1489570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207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b="1" spc="-19" dirty="0">
                  <a:solidFill>
                    <a:srgbClr val="000000"/>
                  </a:solidFill>
                  <a:latin typeface="Arial Black" panose="020B0A04020102020204" pitchFamily="34" charset="0"/>
                </a:rPr>
                <a:t>Analysis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1965642"/>
              <a:ext cx="7569956" cy="21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400" b="1" spc="-21" dirty="0">
                  <a:solidFill>
                    <a:srgbClr val="000000"/>
                  </a:solidFill>
                  <a:latin typeface="Arial Black" panose="020B0A04020102020204" pitchFamily="34" charset="0"/>
                </a:rPr>
                <a:t>Insight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683802" y="2653273"/>
            <a:ext cx="5295899" cy="3646231"/>
            <a:chOff x="0" y="-35874"/>
            <a:chExt cx="7569956" cy="1124625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66336"/>
              <a:ext cx="7569956" cy="422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100" spc="-19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Food is the hot topic among the 5 and common among each other. To create a campaign we can use a topic Health Eating to boost user engagement </a:t>
              </a: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35874"/>
              <a:ext cx="7569956" cy="337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Animal and Science are the 2 top category in the list. It shows people are most loving the real life content the most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75CC350-8975-6248-3692-9BB852138A86}"/>
              </a:ext>
            </a:extLst>
          </p:cNvPr>
          <p:cNvSpPr txBox="1"/>
          <p:nvPr/>
        </p:nvSpPr>
        <p:spPr>
          <a:xfrm>
            <a:off x="11683802" y="6903535"/>
            <a:ext cx="53345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Next Step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90F090-E51E-25FC-CE90-F16EBA37AC99}"/>
              </a:ext>
            </a:extLst>
          </p:cNvPr>
          <p:cNvSpPr txBox="1"/>
          <p:nvPr/>
        </p:nvSpPr>
        <p:spPr>
          <a:xfrm>
            <a:off x="11683801" y="7790937"/>
            <a:ext cx="529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analysis is insightful but to take this analysis in large scale of production for real time understanding of the business we can help you.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85C402-F6FD-4AAE-706E-AEB3DB56C298}"/>
              </a:ext>
            </a:extLst>
          </p:cNvPr>
          <p:cNvSpPr txBox="1"/>
          <p:nvPr/>
        </p:nvSpPr>
        <p:spPr>
          <a:xfrm>
            <a:off x="9056596" y="3929836"/>
            <a:ext cx="617498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Buzz is fast growing social media that need to adapt quickly to it’s global scale. Accenture has begun a 3 month POC focusing on these task: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They need guidance to launch IPO smoothly.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Audit of Social Buzz’s big data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Analysis to find Social Buzz’s top 5 most popular categories of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CF3BB-9CF1-BD4F-D517-F143C2477BF7}"/>
              </a:ext>
            </a:extLst>
          </p:cNvPr>
          <p:cNvSpPr txBox="1"/>
          <p:nvPr/>
        </p:nvSpPr>
        <p:spPr>
          <a:xfrm>
            <a:off x="3069738" y="5325260"/>
            <a:ext cx="578686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</a:rPr>
              <a:t>100,00 pieces of content are posed everyday</a:t>
            </a:r>
          </a:p>
          <a:p>
            <a:endParaRPr lang="en-US" sz="2400" b="1" dirty="0">
              <a:latin typeface="Arial Black" panose="020B0A04020102020204" pitchFamily="34" charset="0"/>
            </a:endParaRPr>
          </a:p>
          <a:p>
            <a:r>
              <a:rPr lang="en-US" sz="2400" b="1" dirty="0">
                <a:latin typeface="Arial Black" panose="020B0A04020102020204" pitchFamily="34" charset="0"/>
              </a:rPr>
              <a:t>36,500,000 pieces of content every year</a:t>
            </a:r>
          </a:p>
          <a:p>
            <a:endParaRPr lang="en-US" sz="2400" b="1" dirty="0">
              <a:latin typeface="Arial Black" panose="020B0A04020102020204" pitchFamily="34" charset="0"/>
            </a:endParaRPr>
          </a:p>
          <a:p>
            <a:endParaRPr lang="en-US" sz="2400" b="1" dirty="0">
              <a:latin typeface="Arial Black" panose="020B0A04020102020204" pitchFamily="34" charset="0"/>
            </a:endParaRPr>
          </a:p>
          <a:p>
            <a:endParaRPr lang="en-US" sz="2400" b="1" dirty="0">
              <a:latin typeface="Arial Black" panose="020B0A04020102020204" pitchFamily="34" charset="0"/>
            </a:endParaRPr>
          </a:p>
          <a:p>
            <a:r>
              <a:rPr lang="en-US" b="1" dirty="0">
                <a:latin typeface="Arial Black" panose="020B0A04020102020204" pitchFamily="34" charset="0"/>
              </a:rPr>
              <a:t>Analysis to find Social Buzz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3724493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339953" y="3542564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595135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45542" y="29883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C22468-752C-25AF-06D2-054868A95957}"/>
              </a:ext>
            </a:extLst>
          </p:cNvPr>
          <p:cNvSpPr txBox="1"/>
          <p:nvPr/>
        </p:nvSpPr>
        <p:spPr>
          <a:xfrm>
            <a:off x="13746976" y="1268421"/>
            <a:ext cx="3734773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Chief Technology Architect</a:t>
            </a:r>
          </a:p>
          <a:p>
            <a:pPr algn="ctr"/>
            <a:r>
              <a:rPr lang="en-US" b="1" dirty="0"/>
              <a:t>Andrew Fleming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 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000" b="1" dirty="0"/>
              <a:t>Senior Principal</a:t>
            </a:r>
          </a:p>
          <a:p>
            <a:pPr algn="ctr"/>
            <a:r>
              <a:rPr lang="en-US" b="1" dirty="0"/>
              <a:t>Marcus </a:t>
            </a:r>
            <a:r>
              <a:rPr lang="en-US" b="1" dirty="0" err="1"/>
              <a:t>Rompton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000" b="1" dirty="0"/>
              <a:t>Data Analyst</a:t>
            </a:r>
          </a:p>
          <a:p>
            <a:pPr algn="ctr"/>
            <a:r>
              <a:rPr lang="en-US" b="1" dirty="0"/>
              <a:t>Adarsh Ku Gupta</a:t>
            </a: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90873007-256F-A5BB-129F-7515E6FB7EF6}"/>
              </a:ext>
            </a:extLst>
          </p:cNvPr>
          <p:cNvSpPr/>
          <p:nvPr/>
        </p:nvSpPr>
        <p:spPr>
          <a:xfrm>
            <a:off x="11364373" y="7025118"/>
            <a:ext cx="2167025" cy="215698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8A64E0-D2EF-C959-CD56-BDDA097AA5D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56" t="14724" r="29234" b="27091"/>
          <a:stretch/>
        </p:blipFill>
        <p:spPr>
          <a:xfrm>
            <a:off x="11407325" y="7051336"/>
            <a:ext cx="2080135" cy="2100858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0122" y="112375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868217" y="102908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23580" y="264117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578943" y="425325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34306" y="586534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289669" y="747743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32644" y="102989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95770" y="137354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499472" y="298523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073049" y="782981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58706" y="620595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61576" y="460644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AAB81-0E4A-1E27-2AAF-478EEA75DEB2}"/>
              </a:ext>
            </a:extLst>
          </p:cNvPr>
          <p:cNvSpPr txBox="1"/>
          <p:nvPr/>
        </p:nvSpPr>
        <p:spPr>
          <a:xfrm>
            <a:off x="4561617" y="1557635"/>
            <a:ext cx="3667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</a:t>
            </a:r>
            <a:r>
              <a:rPr lang="en-US" sz="2400" dirty="0" err="1"/>
              <a:t>Undestantind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12E3A7-771B-E361-D5BB-7E6966248D9F}"/>
              </a:ext>
            </a:extLst>
          </p:cNvPr>
          <p:cNvSpPr txBox="1"/>
          <p:nvPr/>
        </p:nvSpPr>
        <p:spPr>
          <a:xfrm>
            <a:off x="6934200" y="330985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Cleaning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7D6564-08E9-85F4-A106-8F701FC33282}"/>
              </a:ext>
            </a:extLst>
          </p:cNvPr>
          <p:cNvSpPr txBox="1"/>
          <p:nvPr/>
        </p:nvSpPr>
        <p:spPr>
          <a:xfrm>
            <a:off x="9144000" y="483423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Modeling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4B1994-DACF-8461-3519-B0ED93D41089}"/>
              </a:ext>
            </a:extLst>
          </p:cNvPr>
          <p:cNvSpPr txBox="1"/>
          <p:nvPr/>
        </p:nvSpPr>
        <p:spPr>
          <a:xfrm>
            <a:off x="11049000" y="64389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</a:t>
            </a:r>
            <a:r>
              <a:rPr lang="en-US" sz="2400" dirty="0" err="1"/>
              <a:t>Analysing</a:t>
            </a:r>
            <a:endParaRPr 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423496-E652-FCE4-2770-57FA2863B3D4}"/>
              </a:ext>
            </a:extLst>
          </p:cNvPr>
          <p:cNvSpPr txBox="1"/>
          <p:nvPr/>
        </p:nvSpPr>
        <p:spPr>
          <a:xfrm>
            <a:off x="12798423" y="8034635"/>
            <a:ext cx="2670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Discover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D60769-8CEC-1615-48B6-12C77B691C91}"/>
              </a:ext>
            </a:extLst>
          </p:cNvPr>
          <p:cNvSpPr txBox="1"/>
          <p:nvPr/>
        </p:nvSpPr>
        <p:spPr>
          <a:xfrm>
            <a:off x="1752600" y="4602714"/>
            <a:ext cx="3792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rial Black" panose="020B0A04020102020204" pitchFamily="34" charset="0"/>
              </a:rPr>
              <a:t>16</a:t>
            </a:r>
          </a:p>
          <a:p>
            <a:pPr algn="ctr"/>
            <a:endParaRPr lang="en-US" sz="30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latin typeface="Arial Black" panose="020B0A04020102020204" pitchFamily="34" charset="0"/>
              </a:rPr>
              <a:t> Unique Category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3452D-DBB2-6A1D-E730-81369944B29D}"/>
              </a:ext>
            </a:extLst>
          </p:cNvPr>
          <p:cNvSpPr txBox="1"/>
          <p:nvPr/>
        </p:nvSpPr>
        <p:spPr>
          <a:xfrm>
            <a:off x="6400800" y="4610100"/>
            <a:ext cx="457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rial Black" panose="020B0A04020102020204" pitchFamily="34" charset="0"/>
              </a:rPr>
              <a:t>1738</a:t>
            </a:r>
          </a:p>
          <a:p>
            <a:pPr algn="ctr"/>
            <a:endParaRPr lang="en-US" sz="30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latin typeface="Arial Black" panose="020B0A04020102020204" pitchFamily="34" charset="0"/>
              </a:rPr>
              <a:t>Reaction To Animal Post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701102-5E20-8D15-54E6-7DC288BA1A30}"/>
              </a:ext>
            </a:extLst>
          </p:cNvPr>
          <p:cNvSpPr txBox="1"/>
          <p:nvPr/>
        </p:nvSpPr>
        <p:spPr>
          <a:xfrm>
            <a:off x="12192000" y="4602714"/>
            <a:ext cx="3792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rial Black" panose="020B0A04020102020204" pitchFamily="34" charset="0"/>
              </a:rPr>
              <a:t>January Month</a:t>
            </a:r>
          </a:p>
          <a:p>
            <a:pPr algn="ctr"/>
            <a:endParaRPr lang="en-US" sz="3000" dirty="0">
              <a:latin typeface="Arial Black" panose="020B0A04020102020204" pitchFamily="34" charset="0"/>
            </a:endParaRPr>
          </a:p>
          <a:p>
            <a:pPr algn="ctr"/>
            <a:r>
              <a:rPr lang="en-US" sz="2400" dirty="0">
                <a:latin typeface="Arial Black" panose="020B0A04020102020204" pitchFamily="34" charset="0"/>
              </a:rPr>
              <a:t>With most Post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4CDD2858-C19F-5801-EC43-C3D51651AF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6743051"/>
              </p:ext>
            </p:extLst>
          </p:nvPr>
        </p:nvGraphicFramePr>
        <p:xfrm>
          <a:off x="3315664" y="1943100"/>
          <a:ext cx="12686336" cy="6809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AE39361A-E29F-1A76-B37E-8C3092ADE6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8237406"/>
              </p:ext>
            </p:extLst>
          </p:nvPr>
        </p:nvGraphicFramePr>
        <p:xfrm>
          <a:off x="5061888" y="1389133"/>
          <a:ext cx="8240425" cy="7508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384</TotalTime>
  <Words>285</Words>
  <Application>Microsoft Office PowerPoint</Application>
  <PresentationFormat>Custom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 Black</vt:lpstr>
      <vt:lpstr>Calibri</vt:lpstr>
      <vt:lpstr>Graphik Regular</vt:lpstr>
      <vt:lpstr>Wingdings 3</vt:lpstr>
      <vt:lpstr>Century Gothic</vt:lpstr>
      <vt:lpstr>Arial</vt:lpstr>
      <vt:lpstr>Clear Sans Regular Bold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Adarsh Kumar Gupta</cp:lastModifiedBy>
  <cp:revision>10</cp:revision>
  <dcterms:created xsi:type="dcterms:W3CDTF">2006-08-16T00:00:00Z</dcterms:created>
  <dcterms:modified xsi:type="dcterms:W3CDTF">2022-12-19T11:38:34Z</dcterms:modified>
  <dc:identifier>DAEhDyfaYKE</dc:identifier>
</cp:coreProperties>
</file>